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
      <p:font typeface="Open Sauce" charset="1" panose="00000500000000000000"/>
      <p:regular r:id="rId22"/>
    </p:embeddedFont>
    <p:embeddedFont>
      <p:font typeface="Open Sauce Bold" charset="1" panose="00000800000000000000"/>
      <p:regular r:id="rId23"/>
    </p:embeddedFont>
    <p:embeddedFont>
      <p:font typeface="Open Sauce Italics" charset="1" panose="00000500000000000000"/>
      <p:regular r:id="rId24"/>
    </p:embeddedFont>
    <p:embeddedFont>
      <p:font typeface="Open Sauce Bold Italics" charset="1" panose="00000800000000000000"/>
      <p:regular r:id="rId25"/>
    </p:embeddedFont>
    <p:embeddedFont>
      <p:font typeface="Open Sauce Light" charset="1" panose="00000400000000000000"/>
      <p:regular r:id="rId26"/>
    </p:embeddedFont>
    <p:embeddedFont>
      <p:font typeface="Open Sauce Light Italics" charset="1" panose="00000400000000000000"/>
      <p:regular r:id="rId27"/>
    </p:embeddedFont>
    <p:embeddedFont>
      <p:font typeface="Open Sauce Medium" charset="1" panose="00000600000000000000"/>
      <p:regular r:id="rId28"/>
    </p:embeddedFont>
    <p:embeddedFont>
      <p:font typeface="Open Sauce Medium Italics" charset="1" panose="00000600000000000000"/>
      <p:regular r:id="rId29"/>
    </p:embeddedFont>
    <p:embeddedFont>
      <p:font typeface="Open Sauce Semi-Bold" charset="1" panose="00000700000000000000"/>
      <p:regular r:id="rId30"/>
    </p:embeddedFont>
    <p:embeddedFont>
      <p:font typeface="Open Sauce Semi-Bold Italics" charset="1" panose="00000700000000000000"/>
      <p:regular r:id="rId31"/>
    </p:embeddedFont>
    <p:embeddedFont>
      <p:font typeface="Open Sauce Heavy" charset="1" panose="00000A00000000000000"/>
      <p:regular r:id="rId32"/>
    </p:embeddedFont>
    <p:embeddedFont>
      <p:font typeface="Open Sauce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png" Type="http://schemas.openxmlformats.org/officeDocument/2006/relationships/image"/><Relationship Id="rId13" Target="../media/image2.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481065" y="6126153"/>
            <a:ext cx="7629294" cy="7828566"/>
          </a:xfrm>
          <a:custGeom>
            <a:avLst/>
            <a:gdLst/>
            <a:ahLst/>
            <a:cxnLst/>
            <a:rect r="r" b="b" t="t" l="l"/>
            <a:pathLst>
              <a:path h="7828566" w="7629294">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794367" y="-5043561"/>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919984" y="2683426"/>
            <a:ext cx="12959952" cy="4208864"/>
            <a:chOff x="0" y="0"/>
            <a:chExt cx="2502777" cy="812800"/>
          </a:xfrm>
        </p:grpSpPr>
        <p:sp>
          <p:nvSpPr>
            <p:cNvPr name="Freeform 5" id="5"/>
            <p:cNvSpPr/>
            <p:nvPr/>
          </p:nvSpPr>
          <p:spPr>
            <a:xfrm flipH="false" flipV="false" rot="0">
              <a:off x="0" y="0"/>
              <a:ext cx="2502777" cy="812800"/>
            </a:xfrm>
            <a:custGeom>
              <a:avLst/>
              <a:gdLst/>
              <a:ahLst/>
              <a:cxnLst/>
              <a:rect r="r" b="b" t="t" l="l"/>
              <a:pathLst>
                <a:path h="812800" w="2502777">
                  <a:moveTo>
                    <a:pt x="0" y="0"/>
                  </a:moveTo>
                  <a:lnTo>
                    <a:pt x="2502777" y="0"/>
                  </a:lnTo>
                  <a:lnTo>
                    <a:pt x="2502777" y="812800"/>
                  </a:lnTo>
                  <a:lnTo>
                    <a:pt x="0" y="812800"/>
                  </a:lnTo>
                  <a:close/>
                </a:path>
              </a:pathLst>
            </a:custGeom>
            <a:solidFill>
              <a:srgbClr val="000000">
                <a:alpha val="0"/>
              </a:srgbClr>
            </a:solidFill>
            <a:ln w="38100" cap="sq">
              <a:solidFill>
                <a:srgbClr val="000000"/>
              </a:solidFill>
              <a:prstDash val="solid"/>
              <a:miter/>
            </a:ln>
          </p:spPr>
        </p:sp>
        <p:sp>
          <p:nvSpPr>
            <p:cNvPr name="TextBox 6" id="6"/>
            <p:cNvSpPr txBox="true"/>
            <p:nvPr/>
          </p:nvSpPr>
          <p:spPr>
            <a:xfrm>
              <a:off x="0" y="-19050"/>
              <a:ext cx="2502777" cy="831850"/>
            </a:xfrm>
            <a:prstGeom prst="rect">
              <a:avLst/>
            </a:prstGeom>
          </p:spPr>
          <p:txBody>
            <a:bodyPr anchor="ctr" rtlCol="false" tIns="50800" lIns="50800" bIns="50800" rIns="50800"/>
            <a:lstStyle/>
            <a:p>
              <a:pPr algn="ctr">
                <a:lnSpc>
                  <a:spcPts val="2859"/>
                </a:lnSpc>
              </a:pPr>
            </a:p>
          </p:txBody>
        </p:sp>
      </p:grpSp>
      <p:sp>
        <p:nvSpPr>
          <p:cNvPr name="TextBox 7" id="7"/>
          <p:cNvSpPr txBox="true"/>
          <p:nvPr/>
        </p:nvSpPr>
        <p:spPr>
          <a:xfrm rot="0">
            <a:off x="3023536" y="3258143"/>
            <a:ext cx="12752846" cy="3278505"/>
          </a:xfrm>
          <a:prstGeom prst="rect">
            <a:avLst/>
          </a:prstGeom>
        </p:spPr>
        <p:txBody>
          <a:bodyPr anchor="t" rtlCol="false" tIns="0" lIns="0" bIns="0" rIns="0">
            <a:spAutoFit/>
          </a:bodyPr>
          <a:lstStyle/>
          <a:p>
            <a:pPr algn="ctr">
              <a:lnSpc>
                <a:spcPts val="8460"/>
              </a:lnSpc>
            </a:pPr>
            <a:r>
              <a:rPr lang="en-US" sz="9000">
                <a:solidFill>
                  <a:srgbClr val="000000"/>
                </a:solidFill>
                <a:latin typeface="DM Sans Bold"/>
              </a:rPr>
              <a:t>Income Inequality and Socioeconomic  Indicators Worldwide</a:t>
            </a:r>
          </a:p>
        </p:txBody>
      </p:sp>
      <p:sp>
        <p:nvSpPr>
          <p:cNvPr name="TextBox 8" id="8"/>
          <p:cNvSpPr txBox="true"/>
          <p:nvPr/>
        </p:nvSpPr>
        <p:spPr>
          <a:xfrm rot="0">
            <a:off x="4914102" y="8003165"/>
            <a:ext cx="8459795" cy="578026"/>
          </a:xfrm>
          <a:prstGeom prst="rect">
            <a:avLst/>
          </a:prstGeom>
        </p:spPr>
        <p:txBody>
          <a:bodyPr anchor="t" rtlCol="false" tIns="0" lIns="0" bIns="0" rIns="0">
            <a:spAutoFit/>
          </a:bodyPr>
          <a:lstStyle/>
          <a:p>
            <a:pPr algn="ctr">
              <a:lnSpc>
                <a:spcPts val="4381"/>
              </a:lnSpc>
            </a:pPr>
            <a:r>
              <a:rPr lang="en-US" sz="4381" spc="-87">
                <a:solidFill>
                  <a:srgbClr val="000000"/>
                </a:solidFill>
                <a:latin typeface="DM Sans Bold"/>
              </a:rPr>
              <a:t>Presented by Shivansh Raghav</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483584" y="9031326"/>
            <a:ext cx="13320832" cy="763270"/>
          </a:xfrm>
          <a:prstGeom prst="rect">
            <a:avLst/>
          </a:prstGeom>
        </p:spPr>
        <p:txBody>
          <a:bodyPr anchor="t" rtlCol="false" tIns="0" lIns="0" bIns="0" rIns="0">
            <a:spAutoFit/>
          </a:bodyPr>
          <a:lstStyle/>
          <a:p>
            <a:pPr algn="ctr" marL="474979" indent="-237490" lvl="1">
              <a:lnSpc>
                <a:spcPts val="3079"/>
              </a:lnSpc>
              <a:buFont typeface="Arial"/>
              <a:buChar char="•"/>
            </a:pPr>
            <a:r>
              <a:rPr lang="en-US" sz="2199">
                <a:solidFill>
                  <a:srgbClr val="000000"/>
                </a:solidFill>
                <a:latin typeface="Canva Sans Bold"/>
              </a:rPr>
              <a:t>South Africa and Comoros have consistently ranked as the most unequal countries since 2015.</a:t>
            </a:r>
          </a:p>
          <a:p>
            <a:pPr marL="474979" indent="-237490" lvl="1">
              <a:lnSpc>
                <a:spcPts val="3079"/>
              </a:lnSpc>
              <a:buFont typeface="Arial"/>
              <a:buChar char="•"/>
            </a:pPr>
            <a:r>
              <a:rPr lang="en-US" sz="2199">
                <a:solidFill>
                  <a:srgbClr val="000000"/>
                </a:solidFill>
                <a:latin typeface="Canva Sans Bold"/>
              </a:rPr>
              <a:t>The Bottom 10 includes only countries from Africa and America.</a:t>
            </a:r>
          </a:p>
        </p:txBody>
      </p:sp>
      <p:pic>
        <p:nvPicPr>
          <p:cNvPr name="Picture 3" id="3"/>
          <p:cNvPicPr>
            <a:picLocks noChangeAspect="true"/>
          </p:cNvPicPr>
          <p:nvPr/>
        </p:nvPicPr>
        <p:blipFill>
          <a:blip r:embed="rId2"/>
          <a:stretch>
            <a:fillRect/>
          </a:stretch>
        </p:blipFill>
        <p:spPr>
          <a:xfrm rot="0">
            <a:off x="-369672" y="-1404893"/>
            <a:ext cx="19027345" cy="11414633"/>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2645728"/>
            <a:ext cx="18288000" cy="482409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The Relationship b/w Income Inequality and Other Socioeconomic Metrics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628766" y="-994931"/>
            <a:ext cx="15030468" cy="10594393"/>
          </a:xfrm>
          <a:prstGeom prst="rect">
            <a:avLst/>
          </a:prstGeom>
        </p:spPr>
      </p:pic>
      <p:sp>
        <p:nvSpPr>
          <p:cNvPr name="TextBox 3" id="3"/>
          <p:cNvSpPr txBox="true"/>
          <p:nvPr/>
        </p:nvSpPr>
        <p:spPr>
          <a:xfrm rot="0">
            <a:off x="580906" y="8857615"/>
            <a:ext cx="17126188" cy="76327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Bold"/>
              </a:rPr>
              <a:t>Years of schooling and life expectancy are positively correlated, indicating they tend to increase together.</a:t>
            </a:r>
          </a:p>
          <a:p>
            <a:pPr marL="474979" indent="-237490" lvl="1">
              <a:lnSpc>
                <a:spcPts val="3079"/>
              </a:lnSpc>
              <a:buFont typeface="Arial"/>
              <a:buChar char="•"/>
            </a:pPr>
            <a:r>
              <a:rPr lang="en-US" sz="2199">
                <a:solidFill>
                  <a:srgbClr val="000000"/>
                </a:solidFill>
                <a:latin typeface="Canva Sans Bold"/>
              </a:rPr>
              <a:t>Countries in the highest quartile (with the least inequality) generally exhibit higher levels of schooling and life expectancy.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628774" y="-993930"/>
            <a:ext cx="15030450" cy="10594657"/>
          </a:xfrm>
          <a:prstGeom prst="rect">
            <a:avLst/>
          </a:prstGeom>
        </p:spPr>
      </p:pic>
      <p:sp>
        <p:nvSpPr>
          <p:cNvPr name="TextBox 3" id="3"/>
          <p:cNvSpPr txBox="true"/>
          <p:nvPr/>
        </p:nvSpPr>
        <p:spPr>
          <a:xfrm rot="0">
            <a:off x="1880890" y="8857615"/>
            <a:ext cx="14526220" cy="76327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Bold"/>
              </a:rPr>
              <a:t> There is a positive relationship between GNI and Life Expectancy .</a:t>
            </a:r>
          </a:p>
          <a:p>
            <a:pPr marL="474979" indent="-237490" lvl="1">
              <a:lnSpc>
                <a:spcPts val="3079"/>
              </a:lnSpc>
              <a:buFont typeface="Arial"/>
              <a:buChar char="•"/>
            </a:pPr>
            <a:r>
              <a:rPr lang="en-US" sz="2199">
                <a:solidFill>
                  <a:srgbClr val="000000"/>
                </a:solidFill>
                <a:latin typeface="Canva Sans Bold"/>
              </a:rPr>
              <a:t>There is no clear pattern between inequality quartile across the interaction of GNI and Life Expectancy.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628776" y="-1003904"/>
            <a:ext cx="15030450" cy="10594657"/>
          </a:xfrm>
          <a:prstGeom prst="rect">
            <a:avLst/>
          </a:prstGeom>
        </p:spPr>
      </p:pic>
      <p:sp>
        <p:nvSpPr>
          <p:cNvPr name="TextBox 3" id="3"/>
          <p:cNvSpPr txBox="true"/>
          <p:nvPr/>
        </p:nvSpPr>
        <p:spPr>
          <a:xfrm rot="0">
            <a:off x="1880890" y="8857615"/>
            <a:ext cx="14526220" cy="76327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Bold"/>
              </a:rPr>
              <a:t> There is a positive relationship between GNI and Life Expectancy .</a:t>
            </a:r>
          </a:p>
          <a:p>
            <a:pPr marL="474979" indent="-237490" lvl="1">
              <a:lnSpc>
                <a:spcPts val="3079"/>
              </a:lnSpc>
              <a:buFont typeface="Arial"/>
              <a:buChar char="•"/>
            </a:pPr>
            <a:r>
              <a:rPr lang="en-US" sz="2199">
                <a:solidFill>
                  <a:srgbClr val="000000"/>
                </a:solidFill>
                <a:latin typeface="Canva Sans Bold"/>
              </a:rPr>
              <a:t>There is no clear pattern between inequality quartile across the interaction of GNI and Life Expectancy.</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3567633"/>
            <a:ext cx="18288000" cy="3195319"/>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Region Wise Analysis of All Socioeconomic Metrics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813288" y="-1147066"/>
            <a:ext cx="16661423" cy="10150161"/>
          </a:xfrm>
          <a:prstGeom prst="rect">
            <a:avLst/>
          </a:prstGeom>
        </p:spPr>
      </p:pic>
      <p:sp>
        <p:nvSpPr>
          <p:cNvPr name="TextBox 3" id="3"/>
          <p:cNvSpPr txBox="true"/>
          <p:nvPr/>
        </p:nvSpPr>
        <p:spPr>
          <a:xfrm rot="0">
            <a:off x="0" y="8272073"/>
            <a:ext cx="18288000" cy="154432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Bold"/>
              </a:rPr>
              <a:t>Europe exhibits the lowest income inequality with a Gini coefficient of 14.3, reflecting its effective social welfare and progressive taxation systems that contribute to a more equitable income distribution.</a:t>
            </a:r>
          </a:p>
          <a:p>
            <a:pPr marL="474979" indent="-237490" lvl="1">
              <a:lnSpc>
                <a:spcPts val="3079"/>
              </a:lnSpc>
              <a:buFont typeface="Arial"/>
              <a:buChar char="•"/>
            </a:pPr>
            <a:r>
              <a:rPr lang="en-US" sz="2199">
                <a:solidFill>
                  <a:srgbClr val="000000"/>
                </a:solidFill>
                <a:latin typeface="Canva Sans Bold"/>
              </a:rPr>
              <a:t>The Americas have a Gini coefficient of 30.8, indicating a notable level of income inequality, which is reflective of the diverse economic statuses across the continent, from highly developed economies to emerging markets.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170890" y="-1098319"/>
            <a:ext cx="16661512" cy="10150222"/>
          </a:xfrm>
          <a:prstGeom prst="rect">
            <a:avLst/>
          </a:prstGeom>
        </p:spPr>
      </p:pic>
      <p:sp>
        <p:nvSpPr>
          <p:cNvPr name="TextBox 3" id="3"/>
          <p:cNvSpPr txBox="true"/>
          <p:nvPr/>
        </p:nvSpPr>
        <p:spPr>
          <a:xfrm rot="0">
            <a:off x="0" y="8467090"/>
            <a:ext cx="18288000" cy="1153795"/>
          </a:xfrm>
          <a:prstGeom prst="rect">
            <a:avLst/>
          </a:prstGeom>
        </p:spPr>
        <p:txBody>
          <a:bodyPr anchor="t" rtlCol="false" tIns="0" lIns="0" bIns="0" rIns="0">
            <a:spAutoFit/>
          </a:bodyPr>
          <a:lstStyle/>
          <a:p>
            <a:pPr algn="ctr" marL="474979" indent="-237490" lvl="1">
              <a:lnSpc>
                <a:spcPts val="3079"/>
              </a:lnSpc>
              <a:buFont typeface="Arial"/>
              <a:buChar char="•"/>
            </a:pPr>
            <a:r>
              <a:rPr lang="en-US" sz="2199">
                <a:solidFill>
                  <a:srgbClr val="000000"/>
                </a:solidFill>
                <a:latin typeface="Canva Sans Bold"/>
              </a:rPr>
              <a:t>Regional Differences</a:t>
            </a:r>
            <a:r>
              <a:rPr lang="en-US" sz="2199">
                <a:solidFill>
                  <a:srgbClr val="000000"/>
                </a:solidFill>
                <a:latin typeface="Canva Sans Bold"/>
              </a:rPr>
              <a:t>: The nearly 16-year gap between Africa and Europe highlights significant disparities in health outcomes, which could be attributed to factors such as economic development, healthcare access, disease burden, and social determinants of health.</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813245" y="-1071753"/>
            <a:ext cx="16661512" cy="10150222"/>
          </a:xfrm>
          <a:prstGeom prst="rect">
            <a:avLst/>
          </a:prstGeom>
        </p:spPr>
      </p:pic>
      <p:sp>
        <p:nvSpPr>
          <p:cNvPr name="TextBox 3" id="3"/>
          <p:cNvSpPr txBox="true"/>
          <p:nvPr/>
        </p:nvSpPr>
        <p:spPr>
          <a:xfrm rot="0">
            <a:off x="0" y="8467090"/>
            <a:ext cx="18288000" cy="1544320"/>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000000"/>
                </a:solidFill>
                <a:latin typeface="Canva Sans Bold"/>
              </a:rPr>
              <a:t>Europe leads with an average of </a:t>
            </a:r>
            <a:r>
              <a:rPr lang="en-US" sz="2199">
                <a:solidFill>
                  <a:srgbClr val="000000"/>
                </a:solidFill>
                <a:latin typeface="Canva Sans Bold"/>
              </a:rPr>
              <a:t>12.1 years of schooling, reflecting its strong educational systems</a:t>
            </a:r>
          </a:p>
          <a:p>
            <a:pPr algn="just" marL="474979" indent="-237490" lvl="1">
              <a:lnSpc>
                <a:spcPts val="3079"/>
              </a:lnSpc>
              <a:buFont typeface="Arial"/>
              <a:buChar char="•"/>
            </a:pPr>
            <a:r>
              <a:rPr lang="en-US" sz="2199">
                <a:solidFill>
                  <a:srgbClr val="000000"/>
                </a:solidFill>
                <a:latin typeface="Canva Sans Bold"/>
              </a:rPr>
              <a:t>Africa has the lowest mean years of schooling at 5.8 years, which could reflect challenges such as limited access to education, economic barriers, and social issues.</a:t>
            </a:r>
          </a:p>
          <a:p>
            <a:pPr algn="just">
              <a:lnSpc>
                <a:spcPts val="307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813245" y="-1143736"/>
            <a:ext cx="16661510" cy="10150221"/>
          </a:xfrm>
          <a:prstGeom prst="rect">
            <a:avLst/>
          </a:prstGeom>
        </p:spPr>
      </p:pic>
      <p:sp>
        <p:nvSpPr>
          <p:cNvPr name="TextBox 3" id="3"/>
          <p:cNvSpPr txBox="true"/>
          <p:nvPr/>
        </p:nvSpPr>
        <p:spPr>
          <a:xfrm rot="0">
            <a:off x="0" y="8467090"/>
            <a:ext cx="18288000" cy="154432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Bold"/>
              </a:rPr>
              <a:t>There’s a significant disparity in GNI per capita among the continents. Europe leads with a GNI per capita of $41,667, which is nearly 8 times higher than Africa’s, which has the lowest at $5,338.</a:t>
            </a:r>
          </a:p>
          <a:p>
            <a:pPr marL="474979" indent="-237490" lvl="1">
              <a:lnSpc>
                <a:spcPts val="3079"/>
              </a:lnSpc>
              <a:buFont typeface="Arial"/>
              <a:buChar char="•"/>
            </a:pPr>
            <a:r>
              <a:rPr lang="en-US" sz="2199">
                <a:solidFill>
                  <a:srgbClr val="000000"/>
                </a:solidFill>
                <a:latin typeface="Canva Sans Bold"/>
              </a:rPr>
              <a:t>Economic Development: The GNI per capita is often used as an indicator of economic development. Based on these figures, Europe and Asia appear to be more economically developed compared to other regions.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62994" y="337474"/>
            <a:ext cx="4296549" cy="9570246"/>
            <a:chOff x="0" y="0"/>
            <a:chExt cx="1131601" cy="2520559"/>
          </a:xfrm>
        </p:grpSpPr>
        <p:sp>
          <p:nvSpPr>
            <p:cNvPr name="Freeform 3" id="3"/>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4" id="4"/>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651259" y="6453419"/>
            <a:ext cx="9752965" cy="1032847"/>
          </a:xfrm>
          <a:custGeom>
            <a:avLst/>
            <a:gdLst/>
            <a:ahLst/>
            <a:cxnLst/>
            <a:rect r="r" b="b" t="t" l="l"/>
            <a:pathLst>
              <a:path h="1032847" w="9752965">
                <a:moveTo>
                  <a:pt x="0" y="0"/>
                </a:moveTo>
                <a:lnTo>
                  <a:pt x="9752965" y="0"/>
                </a:lnTo>
                <a:lnTo>
                  <a:pt x="9752965" y="1032848"/>
                </a:lnTo>
                <a:lnTo>
                  <a:pt x="0" y="1032848"/>
                </a:lnTo>
                <a:lnTo>
                  <a:pt x="0" y="0"/>
                </a:lnTo>
                <a:close/>
              </a:path>
            </a:pathLst>
          </a:custGeom>
          <a:blipFill>
            <a:blip r:embed="rId2"/>
            <a:stretch>
              <a:fillRect l="0" t="-86495" r="0" b="0"/>
            </a:stretch>
          </a:blipFill>
        </p:spPr>
      </p:sp>
      <p:grpSp>
        <p:nvGrpSpPr>
          <p:cNvPr name="Group 6" id="6"/>
          <p:cNvGrpSpPr/>
          <p:nvPr/>
        </p:nvGrpSpPr>
        <p:grpSpPr>
          <a:xfrm rot="0">
            <a:off x="651259" y="3847080"/>
            <a:ext cx="9610044" cy="3122763"/>
            <a:chOff x="0" y="0"/>
            <a:chExt cx="3682024" cy="1196466"/>
          </a:xfrm>
        </p:grpSpPr>
        <p:sp>
          <p:nvSpPr>
            <p:cNvPr name="Freeform 7" id="7"/>
            <p:cNvSpPr/>
            <p:nvPr/>
          </p:nvSpPr>
          <p:spPr>
            <a:xfrm flipH="false" flipV="false" rot="0">
              <a:off x="0" y="0"/>
              <a:ext cx="3682024" cy="1196466"/>
            </a:xfrm>
            <a:custGeom>
              <a:avLst/>
              <a:gdLst/>
              <a:ahLst/>
              <a:cxnLst/>
              <a:rect r="r" b="b" t="t" l="l"/>
              <a:pathLst>
                <a:path h="1196466" w="3682024">
                  <a:moveTo>
                    <a:pt x="0" y="0"/>
                  </a:moveTo>
                  <a:lnTo>
                    <a:pt x="3682024" y="0"/>
                  </a:lnTo>
                  <a:lnTo>
                    <a:pt x="3682024" y="1196466"/>
                  </a:lnTo>
                  <a:lnTo>
                    <a:pt x="0" y="1196466"/>
                  </a:lnTo>
                  <a:close/>
                </a:path>
              </a:pathLst>
            </a:custGeom>
            <a:solidFill>
              <a:srgbClr val="EFEFEF"/>
            </a:solidFill>
          </p:spPr>
        </p:sp>
        <p:sp>
          <p:nvSpPr>
            <p:cNvPr name="TextBox 8" id="8"/>
            <p:cNvSpPr txBox="true"/>
            <p:nvPr/>
          </p:nvSpPr>
          <p:spPr>
            <a:xfrm>
              <a:off x="0" y="-19050"/>
              <a:ext cx="3682024" cy="1215516"/>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rPr>
                <a:t>"Income Inequality and Socioeconomic Indicators Worldwide" is an analysis exploring the relationship between income inequality and key socioeconomic metrics across countries. Using Python's Pandas for data manipulation and Flourish for visualization, the project aims to uncover insights into global disparities and their interaction for human development.</a:t>
              </a:r>
            </a:p>
            <a:p>
              <a:pPr algn="ctr">
                <a:lnSpc>
                  <a:spcPts val="2859"/>
                </a:lnSpc>
              </a:pPr>
            </a:p>
          </p:txBody>
        </p:sp>
      </p:grpSp>
      <p:sp>
        <p:nvSpPr>
          <p:cNvPr name="Freeform 9" id="9"/>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1083899" y="921980"/>
            <a:ext cx="6875644" cy="8336320"/>
          </a:xfrm>
          <a:custGeom>
            <a:avLst/>
            <a:gdLst/>
            <a:ahLst/>
            <a:cxnLst/>
            <a:rect r="r" b="b" t="t" l="l"/>
            <a:pathLst>
              <a:path h="8336320" w="6875644">
                <a:moveTo>
                  <a:pt x="0" y="0"/>
                </a:moveTo>
                <a:lnTo>
                  <a:pt x="6875644" y="0"/>
                </a:lnTo>
                <a:lnTo>
                  <a:pt x="6875644" y="8336320"/>
                </a:lnTo>
                <a:lnTo>
                  <a:pt x="0" y="8336320"/>
                </a:lnTo>
                <a:lnTo>
                  <a:pt x="0" y="0"/>
                </a:lnTo>
                <a:close/>
              </a:path>
            </a:pathLst>
          </a:custGeom>
          <a:blipFill>
            <a:blip r:embed="rId5"/>
            <a:stretch>
              <a:fillRect l="-76122" t="0" r="-39422" b="0"/>
            </a:stretch>
          </a:blipFill>
        </p:spPr>
      </p:sp>
      <p:sp>
        <p:nvSpPr>
          <p:cNvPr name="TextBox 11" id="11"/>
          <p:cNvSpPr txBox="true"/>
          <p:nvPr/>
        </p:nvSpPr>
        <p:spPr>
          <a:xfrm rot="0">
            <a:off x="1943738" y="1240103"/>
            <a:ext cx="7025086" cy="22821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Project Introduction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61733" y="2105045"/>
            <a:ext cx="8097687"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THANK YOU</a:t>
            </a:r>
          </a:p>
        </p:txBody>
      </p:sp>
      <p:sp>
        <p:nvSpPr>
          <p:cNvPr name="Freeform 5" id="5"/>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07472" y="7229417"/>
            <a:ext cx="7673056" cy="7673056"/>
          </a:xfrm>
          <a:custGeom>
            <a:avLst/>
            <a:gdLst/>
            <a:ahLst/>
            <a:cxnLst/>
            <a:rect r="r" b="b" t="t" l="l"/>
            <a:pathLst>
              <a:path h="7673056" w="7673056">
                <a:moveTo>
                  <a:pt x="0" y="0"/>
                </a:moveTo>
                <a:lnTo>
                  <a:pt x="7673056" y="0"/>
                </a:lnTo>
                <a:lnTo>
                  <a:pt x="7673056" y="7673056"/>
                </a:lnTo>
                <a:lnTo>
                  <a:pt x="0" y="76730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59293" y="6064665"/>
            <a:ext cx="2238367" cy="2238367"/>
          </a:xfrm>
          <a:custGeom>
            <a:avLst/>
            <a:gdLst/>
            <a:ahLst/>
            <a:cxnLst/>
            <a:rect r="r" b="b" t="t" l="l"/>
            <a:pathLst>
              <a:path h="2238367" w="2238367">
                <a:moveTo>
                  <a:pt x="0" y="0"/>
                </a:moveTo>
                <a:lnTo>
                  <a:pt x="2238368" y="0"/>
                </a:lnTo>
                <a:lnTo>
                  <a:pt x="2238368" y="2238367"/>
                </a:lnTo>
                <a:lnTo>
                  <a:pt x="0" y="22383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598136" y="6635520"/>
            <a:ext cx="960682" cy="1052540"/>
          </a:xfrm>
          <a:custGeom>
            <a:avLst/>
            <a:gdLst/>
            <a:ahLst/>
            <a:cxnLst/>
            <a:rect r="r" b="b" t="t" l="l"/>
            <a:pathLst>
              <a:path h="1052540" w="960682">
                <a:moveTo>
                  <a:pt x="0" y="0"/>
                </a:moveTo>
                <a:lnTo>
                  <a:pt x="960682" y="0"/>
                </a:lnTo>
                <a:lnTo>
                  <a:pt x="960682" y="1052540"/>
                </a:lnTo>
                <a:lnTo>
                  <a:pt x="0" y="10525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539534" y="7934270"/>
            <a:ext cx="2238367" cy="2238367"/>
          </a:xfrm>
          <a:custGeom>
            <a:avLst/>
            <a:gdLst/>
            <a:ahLst/>
            <a:cxnLst/>
            <a:rect r="r" b="b" t="t" l="l"/>
            <a:pathLst>
              <a:path h="2238367" w="2238367">
                <a:moveTo>
                  <a:pt x="0" y="0"/>
                </a:moveTo>
                <a:lnTo>
                  <a:pt x="2238367" y="0"/>
                </a:lnTo>
                <a:lnTo>
                  <a:pt x="2238367" y="2238367"/>
                </a:lnTo>
                <a:lnTo>
                  <a:pt x="0" y="22383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510099" y="7934270"/>
            <a:ext cx="2238367" cy="2238367"/>
          </a:xfrm>
          <a:custGeom>
            <a:avLst/>
            <a:gdLst/>
            <a:ahLst/>
            <a:cxnLst/>
            <a:rect r="r" b="b" t="t" l="l"/>
            <a:pathLst>
              <a:path h="2238367" w="2238367">
                <a:moveTo>
                  <a:pt x="0" y="0"/>
                </a:moveTo>
                <a:lnTo>
                  <a:pt x="2238367" y="0"/>
                </a:lnTo>
                <a:lnTo>
                  <a:pt x="2238367" y="2238367"/>
                </a:lnTo>
                <a:lnTo>
                  <a:pt x="0" y="22383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994936" y="8447941"/>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8" id="8"/>
          <p:cNvSpPr/>
          <p:nvPr/>
        </p:nvSpPr>
        <p:spPr>
          <a:xfrm flipH="false" flipV="false" rot="0">
            <a:off x="12106315" y="8492898"/>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grpSp>
        <p:nvGrpSpPr>
          <p:cNvPr name="Group 9" id="9"/>
          <p:cNvGrpSpPr/>
          <p:nvPr/>
        </p:nvGrpSpPr>
        <p:grpSpPr>
          <a:xfrm rot="0">
            <a:off x="1839949" y="1087614"/>
            <a:ext cx="3474003" cy="647719"/>
            <a:chOff x="0" y="0"/>
            <a:chExt cx="914964" cy="170593"/>
          </a:xfrm>
        </p:grpSpPr>
        <p:sp>
          <p:nvSpPr>
            <p:cNvPr name="Freeform 10" id="10"/>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1" id="11"/>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Dataset</a:t>
              </a:r>
              <a:r>
                <a:rPr lang="en-US" sz="2981" spc="29">
                  <a:solidFill>
                    <a:srgbClr val="FFFFFF"/>
                  </a:solidFill>
                  <a:latin typeface="DM Sans Bold"/>
                </a:rPr>
                <a:t> </a:t>
              </a:r>
            </a:p>
          </p:txBody>
        </p:sp>
      </p:grpSp>
      <p:sp>
        <p:nvSpPr>
          <p:cNvPr name="TextBox 12" id="12"/>
          <p:cNvSpPr txBox="true"/>
          <p:nvPr/>
        </p:nvSpPr>
        <p:spPr>
          <a:xfrm rot="0">
            <a:off x="1896498" y="2098115"/>
            <a:ext cx="3360904" cy="41069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231F20"/>
                </a:solidFill>
                <a:latin typeface="DM Sans"/>
              </a:rPr>
              <a:t>The dataset utilized in this analysis comprises income inequality metrics, mean years of schooling, GNI per capita, and life expectancy data for multiple countries. It offers a comprehensive view of global socioeconomic indicators.</a:t>
            </a:r>
          </a:p>
        </p:txBody>
      </p:sp>
      <p:grpSp>
        <p:nvGrpSpPr>
          <p:cNvPr name="Group 13" id="13"/>
          <p:cNvGrpSpPr/>
          <p:nvPr/>
        </p:nvGrpSpPr>
        <p:grpSpPr>
          <a:xfrm rot="0">
            <a:off x="7406999" y="1087614"/>
            <a:ext cx="3474003" cy="647719"/>
            <a:chOff x="0" y="0"/>
            <a:chExt cx="914964" cy="170593"/>
          </a:xfrm>
        </p:grpSpPr>
        <p:sp>
          <p:nvSpPr>
            <p:cNvPr name="Freeform 14" id="14"/>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5" id="15"/>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Relevance</a:t>
              </a:r>
            </a:p>
          </p:txBody>
        </p:sp>
      </p:grpSp>
      <p:sp>
        <p:nvSpPr>
          <p:cNvPr name="TextBox 16" id="16"/>
          <p:cNvSpPr txBox="true"/>
          <p:nvPr/>
        </p:nvSpPr>
        <p:spPr>
          <a:xfrm rot="0">
            <a:off x="5893886" y="2098115"/>
            <a:ext cx="6254887" cy="37640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231F20"/>
                </a:solidFill>
                <a:latin typeface="DM Sans"/>
              </a:rPr>
              <a:t>Understanding income inequality and its connection to socioeconomic factors is essential for policymakers, researchers, and organizations striving for fair development. By analyzing this dataset, we aim to grasp the concepts of income inequality and various socioeconomic indicators, identify trends, discrepancies, and provide a foundation for potential interventions to support inclusive growth and human welfare.</a:t>
            </a:r>
          </a:p>
        </p:txBody>
      </p:sp>
      <p:grpSp>
        <p:nvGrpSpPr>
          <p:cNvPr name="Group 17" id="17"/>
          <p:cNvGrpSpPr/>
          <p:nvPr/>
        </p:nvGrpSpPr>
        <p:grpSpPr>
          <a:xfrm rot="0">
            <a:off x="13625865" y="1087614"/>
            <a:ext cx="3474003" cy="647719"/>
            <a:chOff x="0" y="0"/>
            <a:chExt cx="914964" cy="170593"/>
          </a:xfrm>
        </p:grpSpPr>
        <p:sp>
          <p:nvSpPr>
            <p:cNvPr name="Freeform 18" id="18"/>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9" id="19"/>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Potential Insights</a:t>
              </a:r>
            </a:p>
          </p:txBody>
        </p:sp>
      </p:grpSp>
      <p:sp>
        <p:nvSpPr>
          <p:cNvPr name="TextBox 20" id="20"/>
          <p:cNvSpPr txBox="true"/>
          <p:nvPr/>
        </p:nvSpPr>
        <p:spPr>
          <a:xfrm rot="0">
            <a:off x="12980528" y="2098115"/>
            <a:ext cx="4764676" cy="5821451"/>
          </a:xfrm>
          <a:prstGeom prst="rect">
            <a:avLst/>
          </a:prstGeom>
        </p:spPr>
        <p:txBody>
          <a:bodyPr anchor="t" rtlCol="false" tIns="0" lIns="0" bIns="0" rIns="0">
            <a:spAutoFit/>
          </a:bodyPr>
          <a:lstStyle/>
          <a:p>
            <a:pPr>
              <a:lnSpc>
                <a:spcPts val="2773"/>
              </a:lnSpc>
            </a:pPr>
            <a:r>
              <a:rPr lang="en-US" sz="2010" spc="196">
                <a:solidFill>
                  <a:srgbClr val="231F20"/>
                </a:solidFill>
                <a:latin typeface="DM Sans"/>
              </a:rPr>
              <a:t>Through this analysis, we aim to identify:</a:t>
            </a:r>
          </a:p>
          <a:p>
            <a:pPr>
              <a:lnSpc>
                <a:spcPts val="2773"/>
              </a:lnSpc>
            </a:pPr>
          </a:p>
          <a:p>
            <a:pPr marL="433959" indent="-216980" lvl="1">
              <a:lnSpc>
                <a:spcPts val="2773"/>
              </a:lnSpc>
              <a:buFont typeface="Arial"/>
              <a:buChar char="•"/>
            </a:pPr>
            <a:r>
              <a:rPr lang="en-US" sz="2010" spc="196">
                <a:solidFill>
                  <a:srgbClr val="231F20"/>
                </a:solidFill>
                <a:latin typeface="DM Sans"/>
              </a:rPr>
              <a:t>The extent of income inequality across different regions and countries.</a:t>
            </a:r>
          </a:p>
          <a:p>
            <a:pPr marL="433959" indent="-216980" lvl="1">
              <a:lnSpc>
                <a:spcPts val="2773"/>
              </a:lnSpc>
              <a:buFont typeface="Arial"/>
              <a:buChar char="•"/>
            </a:pPr>
            <a:r>
              <a:rPr lang="en-US" sz="2010" spc="196">
                <a:solidFill>
                  <a:srgbClr val="231F20"/>
                </a:solidFill>
                <a:latin typeface="DM Sans"/>
              </a:rPr>
              <a:t>Uncover trends in other socioeconomic metrics across regions and countries.</a:t>
            </a:r>
          </a:p>
          <a:p>
            <a:pPr marL="433959" indent="-216980" lvl="1">
              <a:lnSpc>
                <a:spcPts val="2773"/>
              </a:lnSpc>
              <a:buFont typeface="Arial"/>
              <a:buChar char="•"/>
            </a:pPr>
            <a:r>
              <a:rPr lang="en-US" sz="2010" spc="196">
                <a:solidFill>
                  <a:srgbClr val="231F20"/>
                </a:solidFill>
                <a:latin typeface="DM Sans"/>
              </a:rPr>
              <a:t>Relationships between income inequality and indicators such as education, economic performance, and health.</a:t>
            </a:r>
          </a:p>
          <a:p>
            <a:pPr marL="433959" indent="-216980" lvl="1">
              <a:lnSpc>
                <a:spcPts val="2773"/>
              </a:lnSpc>
              <a:spcBef>
                <a:spcPct val="0"/>
              </a:spcBef>
              <a:buFont typeface="Arial"/>
              <a:buChar char="•"/>
            </a:pPr>
            <a:r>
              <a:rPr lang="en-US" sz="2010" spc="196">
                <a:solidFill>
                  <a:srgbClr val="231F20"/>
                </a:solidFill>
                <a:latin typeface="DM Sans"/>
              </a:rPr>
              <a:t>Potential drivers or determinants of income inequality.</a:t>
            </a:r>
          </a:p>
          <a:p>
            <a:pPr marL="0" indent="0" lvl="0">
              <a:lnSpc>
                <a:spcPts val="2773"/>
              </a:lnSpc>
              <a:spcBef>
                <a:spcPct val="0"/>
              </a:spcBef>
            </a:pPr>
          </a:p>
        </p:txBody>
      </p:sp>
      <p:sp>
        <p:nvSpPr>
          <p:cNvPr name="Freeform 21" id="21"/>
          <p:cNvSpPr/>
          <p:nvPr/>
        </p:nvSpPr>
        <p:spPr>
          <a:xfrm flipH="false" flipV="false" rot="0">
            <a:off x="15086733" y="-5853436"/>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22" id="22"/>
          <p:cNvSpPr/>
          <p:nvPr/>
        </p:nvSpPr>
        <p:spPr>
          <a:xfrm flipH="false" flipV="false" rot="-4176364">
            <a:off x="-4039606" y="4782959"/>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79206" y="1920649"/>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1589541" y="5472067"/>
            <a:ext cx="15108918"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3542437" y="5240576"/>
            <a:ext cx="501082" cy="5010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2190716" y="7150267"/>
            <a:ext cx="3204526" cy="2220830"/>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Data merging from various sources,data cleaning and manipulation with pandas library using python environment of kaggle notebooks</a:t>
            </a:r>
          </a:p>
        </p:txBody>
      </p:sp>
      <p:sp>
        <p:nvSpPr>
          <p:cNvPr name="TextBox 10" id="10"/>
          <p:cNvSpPr txBox="true"/>
          <p:nvPr/>
        </p:nvSpPr>
        <p:spPr>
          <a:xfrm rot="0">
            <a:off x="2779206" y="2339199"/>
            <a:ext cx="2027545" cy="1121713"/>
          </a:xfrm>
          <a:prstGeom prst="rect">
            <a:avLst/>
          </a:prstGeom>
        </p:spPr>
        <p:txBody>
          <a:bodyPr anchor="t" rtlCol="false" tIns="0" lIns="0" bIns="0" rIns="0">
            <a:spAutoFit/>
          </a:bodyPr>
          <a:lstStyle/>
          <a:p>
            <a:pPr algn="ctr" marL="0" indent="0" lvl="1">
              <a:lnSpc>
                <a:spcPts val="9141"/>
              </a:lnSpc>
              <a:spcBef>
                <a:spcPct val="0"/>
              </a:spcBef>
            </a:pPr>
            <a:r>
              <a:rPr lang="en-US" sz="6624" spc="649" strike="noStrike" u="none">
                <a:solidFill>
                  <a:srgbClr val="8C52FF"/>
                </a:solidFill>
                <a:latin typeface="DM Sans Bold"/>
              </a:rPr>
              <a:t>01</a:t>
            </a:r>
          </a:p>
        </p:txBody>
      </p:sp>
      <p:sp>
        <p:nvSpPr>
          <p:cNvPr name="TextBox 11" id="11"/>
          <p:cNvSpPr txBox="true"/>
          <p:nvPr/>
        </p:nvSpPr>
        <p:spPr>
          <a:xfrm rot="0">
            <a:off x="1589870" y="5941683"/>
            <a:ext cx="4406217" cy="484899"/>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DATA PREPARATION</a:t>
            </a:r>
          </a:p>
        </p:txBody>
      </p:sp>
      <p:sp>
        <p:nvSpPr>
          <p:cNvPr name="Freeform 12" id="12"/>
          <p:cNvSpPr/>
          <p:nvPr/>
        </p:nvSpPr>
        <p:spPr>
          <a:xfrm flipH="false" flipV="false" rot="0">
            <a:off x="8119160" y="1920649"/>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8893459" y="5240576"/>
            <a:ext cx="501082" cy="50108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8119160" y="2339199"/>
            <a:ext cx="2027545" cy="1121713"/>
          </a:xfrm>
          <a:prstGeom prst="rect">
            <a:avLst/>
          </a:prstGeom>
        </p:spPr>
        <p:txBody>
          <a:bodyPr anchor="t" rtlCol="false" tIns="0" lIns="0" bIns="0" rIns="0">
            <a:spAutoFit/>
          </a:bodyPr>
          <a:lstStyle/>
          <a:p>
            <a:pPr algn="ctr">
              <a:lnSpc>
                <a:spcPts val="9141"/>
              </a:lnSpc>
            </a:pPr>
            <a:r>
              <a:rPr lang="en-US" sz="6624" spc="649">
                <a:solidFill>
                  <a:srgbClr val="8C52FF"/>
                </a:solidFill>
                <a:latin typeface="DM Sans Bold"/>
              </a:rPr>
              <a:t>02</a:t>
            </a:r>
          </a:p>
        </p:txBody>
      </p:sp>
      <p:sp>
        <p:nvSpPr>
          <p:cNvPr name="Freeform 17" id="17"/>
          <p:cNvSpPr/>
          <p:nvPr/>
        </p:nvSpPr>
        <p:spPr>
          <a:xfrm flipH="false" flipV="false" rot="0">
            <a:off x="13230778"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p:nvPr/>
        </p:nvGrpSpPr>
        <p:grpSpPr>
          <a:xfrm rot="0">
            <a:off x="13994010" y="5240576"/>
            <a:ext cx="501082" cy="50108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1" id="21"/>
          <p:cNvSpPr txBox="true"/>
          <p:nvPr/>
        </p:nvSpPr>
        <p:spPr>
          <a:xfrm rot="0">
            <a:off x="13230778" y="2339199"/>
            <a:ext cx="2027545" cy="1121713"/>
          </a:xfrm>
          <a:prstGeom prst="rect">
            <a:avLst/>
          </a:prstGeom>
        </p:spPr>
        <p:txBody>
          <a:bodyPr anchor="t" rtlCol="false" tIns="0" lIns="0" bIns="0" rIns="0">
            <a:spAutoFit/>
          </a:bodyPr>
          <a:lstStyle/>
          <a:p>
            <a:pPr algn="ctr" marL="0" indent="0" lvl="1">
              <a:lnSpc>
                <a:spcPts val="9141"/>
              </a:lnSpc>
              <a:spcBef>
                <a:spcPct val="0"/>
              </a:spcBef>
            </a:pPr>
            <a:r>
              <a:rPr lang="en-US" sz="6624" spc="649" strike="noStrike" u="none">
                <a:solidFill>
                  <a:srgbClr val="8C52FF"/>
                </a:solidFill>
                <a:latin typeface="DM Sans Bold"/>
              </a:rPr>
              <a:t>03</a:t>
            </a:r>
          </a:p>
        </p:txBody>
      </p:sp>
      <p:sp>
        <p:nvSpPr>
          <p:cNvPr name="TextBox 22" id="22"/>
          <p:cNvSpPr txBox="true"/>
          <p:nvPr/>
        </p:nvSpPr>
        <p:spPr>
          <a:xfrm rot="0">
            <a:off x="7530670" y="7150267"/>
            <a:ext cx="3204526" cy="1901627"/>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Importing data into flourish for visualization of key trends and patterns, and publishing to Canva </a:t>
            </a:r>
          </a:p>
          <a:p>
            <a:pPr algn="ctr">
              <a:lnSpc>
                <a:spcPts val="2545"/>
              </a:lnSpc>
            </a:pPr>
          </a:p>
        </p:txBody>
      </p:sp>
      <p:sp>
        <p:nvSpPr>
          <p:cNvPr name="TextBox 23" id="23"/>
          <p:cNvSpPr txBox="true"/>
          <p:nvPr/>
        </p:nvSpPr>
        <p:spPr>
          <a:xfrm rot="0">
            <a:off x="7472389" y="5941547"/>
            <a:ext cx="3343221" cy="484899"/>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VIZUALISATION</a:t>
            </a:r>
          </a:p>
        </p:txBody>
      </p:sp>
      <p:sp>
        <p:nvSpPr>
          <p:cNvPr name="TextBox 24" id="24"/>
          <p:cNvSpPr txBox="true"/>
          <p:nvPr/>
        </p:nvSpPr>
        <p:spPr>
          <a:xfrm rot="0">
            <a:off x="12642288" y="7150267"/>
            <a:ext cx="3204526" cy="1582425"/>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Creating a presentation in Canva with a voice over to explain the visualizations and key insights</a:t>
            </a:r>
          </a:p>
        </p:txBody>
      </p:sp>
      <p:sp>
        <p:nvSpPr>
          <p:cNvPr name="TextBox 25" id="25"/>
          <p:cNvSpPr txBox="true"/>
          <p:nvPr/>
        </p:nvSpPr>
        <p:spPr>
          <a:xfrm rot="0">
            <a:off x="12583861" y="5941547"/>
            <a:ext cx="3321380" cy="484899"/>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PRESENTATION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142191" y="907655"/>
            <a:ext cx="11000374" cy="1485167"/>
          </a:xfrm>
          <a:prstGeom prst="rect">
            <a:avLst/>
          </a:prstGeom>
        </p:spPr>
        <p:txBody>
          <a:bodyPr anchor="t" rtlCol="false" tIns="0" lIns="0" bIns="0" rIns="0">
            <a:spAutoFit/>
          </a:bodyPr>
          <a:lstStyle/>
          <a:p>
            <a:pPr>
              <a:lnSpc>
                <a:spcPts val="12119"/>
              </a:lnSpc>
            </a:pPr>
            <a:r>
              <a:rPr lang="en-US" sz="8782" spc="860">
                <a:solidFill>
                  <a:srgbClr val="231F20"/>
                </a:solidFill>
                <a:latin typeface="Oswald Bold"/>
              </a:rPr>
              <a:t>IMPORTANT POINTS</a:t>
            </a:r>
          </a:p>
        </p:txBody>
      </p:sp>
      <p:sp>
        <p:nvSpPr>
          <p:cNvPr name="Freeform 3" id="3"/>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3371850"/>
            <a:ext cx="17259300" cy="3257550"/>
          </a:xfrm>
          <a:prstGeom prst="rect">
            <a:avLst/>
          </a:prstGeom>
        </p:spPr>
        <p:txBody>
          <a:bodyPr anchor="t" rtlCol="false" tIns="0" lIns="0" bIns="0" rIns="0">
            <a:spAutoFit/>
          </a:bodyPr>
          <a:lstStyle/>
          <a:p>
            <a:pPr marL="647700" indent="-323850" lvl="1">
              <a:lnSpc>
                <a:spcPts val="6600"/>
              </a:lnSpc>
              <a:buFont typeface="Arial"/>
              <a:buChar char="•"/>
            </a:pPr>
            <a:r>
              <a:rPr lang="en-US" sz="3000">
                <a:solidFill>
                  <a:srgbClr val="000000"/>
                </a:solidFill>
                <a:latin typeface="Canva Sans"/>
              </a:rPr>
              <a:t>Inequality in Income is measured by the Gini coefficient where 0 represents perfect equality and 100 represents perfect inequality.</a:t>
            </a:r>
          </a:p>
          <a:p>
            <a:pPr marL="647700" indent="-323850" lvl="1">
              <a:lnSpc>
                <a:spcPts val="6600"/>
              </a:lnSpc>
              <a:buFont typeface="Arial"/>
              <a:buChar char="•"/>
            </a:pPr>
            <a:r>
              <a:rPr lang="en-US" sz="3000">
                <a:solidFill>
                  <a:srgbClr val="000000"/>
                </a:solidFill>
                <a:latin typeface="Canva Sans"/>
              </a:rPr>
              <a:t>Quartiles are created on the basis of the of Income inequality coefficient  </a:t>
            </a:r>
          </a:p>
          <a:p>
            <a:pPr marL="647700" indent="-323850" lvl="1">
              <a:lnSpc>
                <a:spcPts val="6600"/>
              </a:lnSpc>
              <a:buFont typeface="Arial"/>
              <a:buChar char="•"/>
            </a:pPr>
            <a:r>
              <a:rPr lang="en-US" sz="3000">
                <a:solidFill>
                  <a:srgbClr val="000000"/>
                </a:solidFill>
                <a:latin typeface="Canva Sans"/>
              </a:rPr>
              <a:t>Income inequality data where year is not specified pertains to 2021.</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39334" y="3864596"/>
            <a:ext cx="15609332"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A look at Income Inequality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368876" y="-1461140"/>
            <a:ext cx="21025752" cy="1320928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045880" y="-1615436"/>
            <a:ext cx="20379761" cy="13517872"/>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438925" y="-1450891"/>
            <a:ext cx="19165849" cy="10883043"/>
          </a:xfrm>
          <a:prstGeom prst="rect">
            <a:avLst/>
          </a:prstGeom>
        </p:spPr>
      </p:pic>
      <p:sp>
        <p:nvSpPr>
          <p:cNvPr name="TextBox 3" id="3"/>
          <p:cNvSpPr txBox="true"/>
          <p:nvPr/>
        </p:nvSpPr>
        <p:spPr>
          <a:xfrm rot="0">
            <a:off x="1813112" y="8010384"/>
            <a:ext cx="14661776" cy="1934845"/>
          </a:xfrm>
          <a:prstGeom prst="rect">
            <a:avLst/>
          </a:prstGeom>
        </p:spPr>
        <p:txBody>
          <a:bodyPr anchor="t" rtlCol="false" tIns="0" lIns="0" bIns="0" rIns="0">
            <a:spAutoFit/>
          </a:bodyPr>
          <a:lstStyle/>
          <a:p>
            <a:pPr marL="474981" indent="-237491" lvl="1">
              <a:lnSpc>
                <a:spcPts val="3080"/>
              </a:lnSpc>
              <a:buFont typeface="Arial"/>
              <a:buChar char="•"/>
            </a:pPr>
            <a:r>
              <a:rPr lang="en-US" sz="2200">
                <a:solidFill>
                  <a:srgbClr val="000000"/>
                </a:solidFill>
                <a:latin typeface="Canva Sans Bold"/>
              </a:rPr>
              <a:t>Europe has dominated the top 10 positions with 8 countries since 2017.</a:t>
            </a:r>
          </a:p>
          <a:p>
            <a:pPr marL="474981" indent="-237491" lvl="1">
              <a:lnSpc>
                <a:spcPts val="3080"/>
              </a:lnSpc>
              <a:buFont typeface="Arial"/>
              <a:buChar char="•"/>
            </a:pPr>
            <a:r>
              <a:rPr lang="en-US" sz="2200">
                <a:solidFill>
                  <a:srgbClr val="000000"/>
                </a:solidFill>
                <a:latin typeface="Canva Sans Bold"/>
              </a:rPr>
              <a:t>No country from Oceania or the Americas has made it to the top 10.</a:t>
            </a:r>
          </a:p>
          <a:p>
            <a:pPr marL="474981" indent="-237491" lvl="1">
              <a:lnSpc>
                <a:spcPts val="3080"/>
              </a:lnSpc>
              <a:buFont typeface="Arial"/>
              <a:buChar char="•"/>
            </a:pPr>
            <a:r>
              <a:rPr lang="en-US" sz="2200">
                <a:solidFill>
                  <a:srgbClr val="000000"/>
                </a:solidFill>
                <a:latin typeface="Canva Sans Bold"/>
              </a:rPr>
              <a:t>Africa had only one country in the top 10 until 2016, with none afterward.</a:t>
            </a:r>
          </a:p>
          <a:p>
            <a:pPr marL="474981" indent="-237491" lvl="1">
              <a:lnSpc>
                <a:spcPts val="3080"/>
              </a:lnSpc>
              <a:buFont typeface="Arial"/>
              <a:buChar char="•"/>
            </a:pPr>
            <a:r>
              <a:rPr lang="en-US" sz="2200">
                <a:solidFill>
                  <a:srgbClr val="000000"/>
                </a:solidFill>
                <a:latin typeface="Canva Sans Bold"/>
              </a:rPr>
              <a:t>Ukraine has consistently secured a top 3 position throughout the years.</a:t>
            </a:r>
          </a:p>
          <a:p>
            <a:pPr marL="474981" indent="-237491" lvl="1">
              <a:lnSpc>
                <a:spcPts val="3080"/>
              </a:lnSpc>
              <a:buFont typeface="Arial"/>
              <a:buChar char="•"/>
            </a:pPr>
            <a:r>
              <a:rPr lang="en-US" sz="2200">
                <a:solidFill>
                  <a:srgbClr val="000000"/>
                </a:solidFill>
                <a:latin typeface="Canva Sans Bold"/>
              </a:rPr>
              <a:t>Czechia has shown continuous growth, moving from the 10th position in 2011 to the 3rd in 2021.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DAF_e7FbvgA</dc:identifier>
  <dcterms:modified xsi:type="dcterms:W3CDTF">2011-08-01T06:04:30Z</dcterms:modified>
  <cp:revision>1</cp:revision>
  <dc:title>Data Analyst Volunteer Presentation</dc:title>
</cp:coreProperties>
</file>